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64" r:id="rId10"/>
    <p:sldId id="265" r:id="rId11"/>
    <p:sldId id="272" r:id="rId12"/>
    <p:sldId id="267" r:id="rId13"/>
    <p:sldId id="268" r:id="rId14"/>
    <p:sldId id="273" r:id="rId15"/>
    <p:sldId id="270" r:id="rId16"/>
    <p:sldId id="274" r:id="rId17"/>
    <p:sldId id="275" r:id="rId18"/>
    <p:sldId id="276" r:id="rId19"/>
    <p:sldId id="282" r:id="rId20"/>
    <p:sldId id="278" r:id="rId21"/>
    <p:sldId id="283" r:id="rId22"/>
    <p:sldId id="280" r:id="rId23"/>
    <p:sldId id="284" r:id="rId24"/>
    <p:sldId id="285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13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en-US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alt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BC0D6A1-5BB5-4D73-A799-C2F4B50EA39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F4CB93-F354-4A80-8D02-EB684D669CDC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AC61F2-864B-4DDF-9B38-3D85488A027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0FA881-DA86-4C9A-960E-FA4389DC4E26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E1824E-CC57-4F96-AFC2-5A995730D64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9319C-8ABF-4097-A2F6-5C03451A577D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3D6BCD-1AC3-4D93-B5F8-AE3E4D28ECF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84BCE9-2B51-47CA-AC8A-93E630F3F5AD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3492E2E-A059-464A-9D79-FEA6D1A479FD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21F1C8-785C-439B-B33D-ED37A781B63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AEB919-18DF-4C65-B00A-C000675B942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alt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B15778C-109E-4A2D-99C0-C8ED1822FB4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CLICK-ME.pps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sz="7200"/>
              <a:t>Types of Nouns:  </a:t>
            </a:r>
            <a:br>
              <a:rPr lang="en-US" altLang="en-US" sz="7200"/>
            </a:br>
            <a:r>
              <a:rPr lang="en-US" altLang="en-US" sz="7200"/>
              <a:t>Common &amp; Proper Nouns</a:t>
            </a:r>
          </a:p>
        </p:txBody>
      </p:sp>
      <p:pic>
        <p:nvPicPr>
          <p:cNvPr id="2052" name="Picture 4" descr="logo-projectla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495800"/>
            <a:ext cx="1905000" cy="17621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600" dirty="0" smtClean="0"/>
              <a:t> </a:t>
            </a:r>
            <a:r>
              <a:rPr lang="en-US" altLang="en-US" sz="3600" dirty="0"/>
              <a:t>P</a:t>
            </a:r>
            <a:r>
              <a:rPr lang="en-US" altLang="en-US" sz="3600" dirty="0" smtClean="0"/>
              <a:t>erson</a:t>
            </a:r>
            <a:r>
              <a:rPr lang="en-US" altLang="en-US" sz="3600" dirty="0"/>
              <a:t>, place, or thing.  Common nouns are </a:t>
            </a:r>
            <a:r>
              <a:rPr lang="en-US" altLang="en-US" sz="3600" dirty="0" smtClean="0"/>
              <a:t>not capitalized.</a:t>
            </a:r>
            <a:endParaRPr lang="en-US" altLang="en-US" sz="3600" dirty="0"/>
          </a:p>
          <a:p>
            <a:pPr lvl="1"/>
            <a:r>
              <a:rPr lang="en-US" altLang="en-US" sz="3600" dirty="0"/>
              <a:t>The city</a:t>
            </a:r>
          </a:p>
          <a:p>
            <a:pPr lvl="1"/>
            <a:r>
              <a:rPr lang="en-US" altLang="en-US" sz="3600" dirty="0"/>
              <a:t>A policeman</a:t>
            </a:r>
          </a:p>
          <a:p>
            <a:pPr lvl="1"/>
            <a:r>
              <a:rPr lang="en-US" altLang="en-US" sz="3600" dirty="0"/>
              <a:t>That newspaper</a:t>
            </a:r>
          </a:p>
          <a:p>
            <a:pPr lvl="1"/>
            <a:endParaRPr lang="en-US" altLang="en-US" sz="3600" dirty="0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5400"/>
              <a:t>Common Nouns	</a:t>
            </a:r>
          </a:p>
        </p:txBody>
      </p:sp>
      <p:pic>
        <p:nvPicPr>
          <p:cNvPr id="6148" name="Picture 4" descr="policeman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3352800"/>
            <a:ext cx="1679575" cy="3200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ityscap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590800"/>
            <a:ext cx="2828925" cy="2600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newspapercartoon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5181600"/>
            <a:ext cx="2133600" cy="14811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bldLvl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600" dirty="0" smtClean="0"/>
              <a:t> </a:t>
            </a:r>
            <a:r>
              <a:rPr lang="en-US" altLang="en-US" sz="3600" dirty="0"/>
              <a:t>N</a:t>
            </a:r>
            <a:r>
              <a:rPr lang="en-US" altLang="en-US" sz="3600" dirty="0" smtClean="0"/>
              <a:t>ame </a:t>
            </a:r>
            <a:r>
              <a:rPr lang="en-US" altLang="en-US" sz="3600" dirty="0"/>
              <a:t>of </a:t>
            </a:r>
            <a:r>
              <a:rPr lang="en-US" altLang="en-US" sz="3600" dirty="0" smtClean="0"/>
              <a:t>a </a:t>
            </a:r>
            <a:r>
              <a:rPr lang="en-US" altLang="en-US" sz="3600" dirty="0"/>
              <a:t>person, place, or thing.  Proper nouns are capitalized.</a:t>
            </a:r>
          </a:p>
          <a:p>
            <a:pPr lvl="1"/>
            <a:r>
              <a:rPr lang="en-US" altLang="en-US" sz="3600" dirty="0" smtClean="0"/>
              <a:t>Lucknow</a:t>
            </a:r>
            <a:endParaRPr lang="en-US" altLang="en-US" sz="3600" dirty="0"/>
          </a:p>
          <a:p>
            <a:pPr lvl="1"/>
            <a:r>
              <a:rPr lang="en-US" altLang="en-US" sz="3600" dirty="0" smtClean="0"/>
              <a:t>Captain Sharma</a:t>
            </a:r>
            <a:endParaRPr lang="en-US" altLang="en-US" sz="3600" dirty="0"/>
          </a:p>
          <a:p>
            <a:pPr lvl="1"/>
            <a:r>
              <a:rPr lang="en-US" altLang="en-US" sz="3600" dirty="0" smtClean="0"/>
              <a:t>Hindustan Times</a:t>
            </a:r>
            <a:endParaRPr lang="en-US" altLang="en-US" sz="3600" dirty="0"/>
          </a:p>
          <a:p>
            <a:pPr lvl="1"/>
            <a:endParaRPr lang="en-US" altLang="en-US" sz="3600" dirty="0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5400"/>
              <a:t>Proper Nouns	</a:t>
            </a:r>
          </a:p>
        </p:txBody>
      </p:sp>
      <p:pic>
        <p:nvPicPr>
          <p:cNvPr id="7172" name="Picture 4" descr="ikno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352800"/>
            <a:ext cx="2686050" cy="2971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263525" y="2514600"/>
            <a:ext cx="7386638" cy="3581400"/>
          </a:xfrm>
        </p:spPr>
        <p:txBody>
          <a:bodyPr/>
          <a:lstStyle/>
          <a:p>
            <a:r>
              <a:rPr lang="en-US" altLang="en-US" sz="4800" dirty="0" err="1" smtClean="0">
                <a:hlinkClick r:id="rId2" action="ppaction://hlinksldjump"/>
              </a:rPr>
              <a:t>Priya</a:t>
            </a:r>
            <a:r>
              <a:rPr lang="en-US" altLang="en-US" sz="4800" dirty="0" smtClean="0">
                <a:hlinkClick r:id="rId2" action="ppaction://hlinksldjump"/>
              </a:rPr>
              <a:t> </a:t>
            </a:r>
            <a:r>
              <a:rPr lang="en-US" altLang="en-US" sz="4800" dirty="0" smtClean="0"/>
              <a:t>visited </a:t>
            </a:r>
            <a:r>
              <a:rPr lang="en-US" altLang="en-US" sz="4800" dirty="0"/>
              <a:t>the </a:t>
            </a:r>
            <a:r>
              <a:rPr lang="en-US" altLang="en-US" sz="4800" dirty="0">
                <a:hlinkClick r:id="" action="ppaction://hlinkshowjump?jump=nextslide"/>
              </a:rPr>
              <a:t>school </a:t>
            </a:r>
            <a:r>
              <a:rPr lang="en-US" altLang="en-US" sz="4800" dirty="0"/>
              <a:t>last </a:t>
            </a:r>
            <a:r>
              <a:rPr lang="en-US" altLang="en-US" sz="4800" dirty="0">
                <a:hlinkClick r:id="rId2" action="ppaction://hlinksldjump"/>
              </a:rPr>
              <a:t>Friday</a:t>
            </a:r>
            <a:r>
              <a:rPr lang="en-US" altLang="en-US" sz="4800" dirty="0"/>
              <a:t>.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838200"/>
            <a:ext cx="7477125" cy="1143000"/>
          </a:xfrm>
        </p:spPr>
        <p:txBody>
          <a:bodyPr>
            <a:normAutofit fontScale="90000"/>
          </a:bodyPr>
          <a:lstStyle/>
          <a:p>
            <a:r>
              <a:rPr lang="en-US" altLang="en-US" sz="3600" dirty="0" smtClean="0"/>
              <a:t>Is</a:t>
            </a:r>
            <a:r>
              <a:rPr lang="en-US" altLang="en-US" sz="3600" dirty="0" smtClean="0"/>
              <a:t> </a:t>
            </a:r>
            <a:r>
              <a:rPr lang="en-US" altLang="en-US" sz="3600" dirty="0"/>
              <a:t>the underlined noun </a:t>
            </a:r>
            <a:r>
              <a:rPr lang="en-US" altLang="en-US" sz="3600" dirty="0" smtClean="0"/>
              <a:t>common </a:t>
            </a:r>
            <a:r>
              <a:rPr lang="en-US" altLang="en-US" sz="3600" dirty="0"/>
              <a:t>or </a:t>
            </a:r>
            <a:r>
              <a:rPr lang="en-US" altLang="en-US" sz="3600" dirty="0" smtClean="0"/>
              <a:t>proper</a:t>
            </a:r>
            <a:r>
              <a:rPr lang="en-US" altLang="en-US" sz="3600" dirty="0" smtClean="0"/>
              <a:t>?</a:t>
            </a:r>
            <a:endParaRPr lang="en-US" altLang="en-US" sz="3600" dirty="0"/>
          </a:p>
        </p:txBody>
      </p:sp>
      <p:pic>
        <p:nvPicPr>
          <p:cNvPr id="8196" name="Picture 4" descr="schoololdcp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191000"/>
            <a:ext cx="4048125" cy="2333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AutoShap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81000" y="4343400"/>
            <a:ext cx="2819400" cy="1981200"/>
          </a:xfrm>
          <a:prstGeom prst="rightArrow">
            <a:avLst>
              <a:gd name="adj1" fmla="val 50000"/>
              <a:gd name="adj2" fmla="val 3557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57200" y="4876800"/>
            <a:ext cx="2133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400" b="1" dirty="0">
                <a:hlinkClick r:id="rId4" action="ppaction://hlinksldjump"/>
              </a:rPr>
              <a:t>Next Sentence</a:t>
            </a:r>
            <a:endParaRPr lang="en-US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6000"/>
              <a:t>Common Noun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895600"/>
            <a:ext cx="5640388" cy="1752600"/>
          </a:xfrm>
        </p:spPr>
        <p:txBody>
          <a:bodyPr/>
          <a:lstStyle/>
          <a:p>
            <a:pPr algn="l"/>
            <a:r>
              <a:rPr lang="en-US" altLang="en-US" dirty="0"/>
              <a:t>It is not </a:t>
            </a:r>
            <a:r>
              <a:rPr lang="en-US" altLang="en-US" dirty="0" smtClean="0"/>
              <a:t>capitalized.</a:t>
            </a:r>
            <a:endParaRPr lang="en-US" altLang="en-US" dirty="0"/>
          </a:p>
        </p:txBody>
      </p:sp>
      <p:sp>
        <p:nvSpPr>
          <p:cNvPr id="9222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2743200" y="4876800"/>
            <a:ext cx="2438400" cy="137160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6000"/>
              <a:t>Proper Noun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71800"/>
            <a:ext cx="5640388" cy="1752600"/>
          </a:xfrm>
        </p:spPr>
        <p:txBody>
          <a:bodyPr/>
          <a:lstStyle/>
          <a:p>
            <a:pPr algn="l"/>
            <a:r>
              <a:rPr lang="en-US" altLang="en-US" dirty="0"/>
              <a:t>It is </a:t>
            </a:r>
            <a:r>
              <a:rPr lang="en-US" altLang="en-US" dirty="0" smtClean="0"/>
              <a:t>capitalized.</a:t>
            </a:r>
            <a:endParaRPr lang="en-US" altLang="en-US" dirty="0"/>
          </a:p>
        </p:txBody>
      </p:sp>
      <p:sp>
        <p:nvSpPr>
          <p:cNvPr id="1126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743200" y="4876800"/>
            <a:ext cx="2438400" cy="137160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263525" y="2514600"/>
            <a:ext cx="7386638" cy="3581400"/>
          </a:xfrm>
        </p:spPr>
        <p:txBody>
          <a:bodyPr/>
          <a:lstStyle/>
          <a:p>
            <a:r>
              <a:rPr lang="en-US" altLang="en-US" sz="4800" dirty="0" smtClean="0"/>
              <a:t> </a:t>
            </a:r>
            <a:r>
              <a:rPr lang="en-US" altLang="en-US" sz="4800" dirty="0" smtClean="0">
                <a:hlinkClick r:id="rId2" action="ppaction://hlinksldjump"/>
              </a:rPr>
              <a:t>President </a:t>
            </a:r>
            <a:r>
              <a:rPr lang="en-US" altLang="en-US" sz="4800" dirty="0" err="1" smtClean="0">
                <a:hlinkClick r:id="rId2" action="ppaction://hlinksldjump"/>
              </a:rPr>
              <a:t>Pranab</a:t>
            </a:r>
            <a:r>
              <a:rPr lang="en-US" altLang="en-US" sz="4800" dirty="0" smtClean="0">
                <a:hlinkClick r:id="rId2" action="ppaction://hlinksldjump"/>
              </a:rPr>
              <a:t> </a:t>
            </a:r>
            <a:r>
              <a:rPr lang="en-US" altLang="en-US" sz="4800" dirty="0" err="1" smtClean="0">
                <a:hlinkClick r:id="rId2" action="ppaction://hlinksldjump"/>
              </a:rPr>
              <a:t>Mukherjee</a:t>
            </a:r>
            <a:r>
              <a:rPr lang="en-US" altLang="en-US" sz="4800" dirty="0" smtClean="0">
                <a:hlinkClick r:id="rId2" action="ppaction://hlinksldjump"/>
              </a:rPr>
              <a:t> </a:t>
            </a:r>
            <a:r>
              <a:rPr lang="en-US" altLang="en-US" sz="4800" dirty="0"/>
              <a:t>rode in a </a:t>
            </a:r>
            <a:r>
              <a:rPr lang="en-US" altLang="en-US" sz="4800" dirty="0">
                <a:hlinkClick r:id="" action="ppaction://hlinkshowjump?jump=nextslide"/>
              </a:rPr>
              <a:t>limousine</a:t>
            </a:r>
            <a:r>
              <a:rPr lang="en-US" altLang="en-US" sz="4800" dirty="0"/>
              <a:t>.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838200"/>
            <a:ext cx="7477125" cy="1143000"/>
          </a:xfrm>
        </p:spPr>
        <p:txBody>
          <a:bodyPr/>
          <a:lstStyle/>
          <a:p>
            <a:endParaRPr lang="en-US" altLang="en-US" sz="3600" dirty="0"/>
          </a:p>
        </p:txBody>
      </p:sp>
      <p:pic>
        <p:nvPicPr>
          <p:cNvPr id="12294" name="Picture 6" descr="limousin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191000"/>
            <a:ext cx="4648200" cy="12573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6" name="AutoShape 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81000" y="4343400"/>
            <a:ext cx="2819400" cy="1981200"/>
          </a:xfrm>
          <a:prstGeom prst="rightArrow">
            <a:avLst>
              <a:gd name="adj1" fmla="val 50000"/>
              <a:gd name="adj2" fmla="val 3557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457200" y="4876800"/>
            <a:ext cx="2133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400" b="1" dirty="0">
                <a:hlinkClick r:id="rId4" action="ppaction://hlinksldjump"/>
              </a:rPr>
              <a:t>Next Sentence</a:t>
            </a:r>
            <a:endParaRPr lang="en-US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6000"/>
              <a:t>Common Noun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895600"/>
            <a:ext cx="5640388" cy="1752600"/>
          </a:xfrm>
        </p:spPr>
        <p:txBody>
          <a:bodyPr/>
          <a:lstStyle/>
          <a:p>
            <a:pPr algn="l"/>
            <a:r>
              <a:rPr lang="en-US" altLang="en-US" dirty="0"/>
              <a:t>It is not </a:t>
            </a:r>
            <a:r>
              <a:rPr lang="en-US" altLang="en-US" dirty="0" smtClean="0"/>
              <a:t>capitalized.</a:t>
            </a:r>
            <a:endParaRPr lang="en-US" altLang="en-US" dirty="0"/>
          </a:p>
        </p:txBody>
      </p:sp>
      <p:sp>
        <p:nvSpPr>
          <p:cNvPr id="22532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2743200" y="4876800"/>
            <a:ext cx="2438400" cy="137160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6000"/>
              <a:t>Proper Noun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124200"/>
            <a:ext cx="5640388" cy="1752600"/>
          </a:xfrm>
        </p:spPr>
        <p:txBody>
          <a:bodyPr/>
          <a:lstStyle/>
          <a:p>
            <a:pPr algn="l"/>
            <a:r>
              <a:rPr lang="en-US" altLang="en-US" dirty="0"/>
              <a:t>It is </a:t>
            </a:r>
            <a:r>
              <a:rPr lang="en-US" altLang="en-US" dirty="0" smtClean="0"/>
              <a:t>capitalized.</a:t>
            </a:r>
            <a:endParaRPr lang="en-US" altLang="en-US" dirty="0"/>
          </a:p>
        </p:txBody>
      </p:sp>
      <p:sp>
        <p:nvSpPr>
          <p:cNvPr id="1434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743200" y="4876800"/>
            <a:ext cx="2438400" cy="137160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263525" y="2514600"/>
            <a:ext cx="7386638" cy="3581400"/>
          </a:xfrm>
        </p:spPr>
        <p:txBody>
          <a:bodyPr/>
          <a:lstStyle/>
          <a:p>
            <a:r>
              <a:rPr lang="en-US" altLang="en-US" sz="4800" dirty="0"/>
              <a:t>The </a:t>
            </a:r>
            <a:r>
              <a:rPr lang="en-US" altLang="en-US" sz="4800" dirty="0">
                <a:hlinkClick r:id="" action="ppaction://hlinkshowjump?jump=nextslide"/>
              </a:rPr>
              <a:t>elephants </a:t>
            </a:r>
            <a:r>
              <a:rPr lang="en-US" altLang="en-US" sz="4800" dirty="0"/>
              <a:t>and </a:t>
            </a:r>
            <a:r>
              <a:rPr lang="en-US" altLang="en-US" sz="4800" dirty="0">
                <a:hlinkClick r:id="" action="ppaction://hlinkshowjump?jump=nextslide"/>
              </a:rPr>
              <a:t>monkeys </a:t>
            </a:r>
            <a:r>
              <a:rPr lang="en-US" altLang="en-US" sz="4800" dirty="0"/>
              <a:t>were at the </a:t>
            </a:r>
            <a:r>
              <a:rPr lang="en-US" altLang="en-US" sz="4800" dirty="0" smtClean="0">
                <a:hlinkClick r:id="rId2" action="ppaction://hlinksldjump"/>
              </a:rPr>
              <a:t>Lucknow Zoo</a:t>
            </a:r>
            <a:r>
              <a:rPr lang="en-US" altLang="en-US" sz="4800" dirty="0"/>
              <a:t>.</a:t>
            </a: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838200"/>
            <a:ext cx="7477125" cy="1143000"/>
          </a:xfrm>
        </p:spPr>
        <p:txBody>
          <a:bodyPr/>
          <a:lstStyle/>
          <a:p>
            <a:endParaRPr lang="en-US" altLang="en-US" sz="3600" dirty="0"/>
          </a:p>
        </p:txBody>
      </p:sp>
      <p:pic>
        <p:nvPicPr>
          <p:cNvPr id="15365" name="Picture 5" descr="zo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840288"/>
            <a:ext cx="4648200" cy="18653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AutoShape 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52400" y="4876800"/>
            <a:ext cx="2819400" cy="1981200"/>
          </a:xfrm>
          <a:prstGeom prst="rightArrow">
            <a:avLst>
              <a:gd name="adj1" fmla="val 50000"/>
              <a:gd name="adj2" fmla="val 3557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228600" y="5410200"/>
            <a:ext cx="2133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400" b="1">
                <a:hlinkClick r:id="rId4" action="ppaction://hlinksldjump"/>
              </a:rPr>
              <a:t>Next Sentence</a:t>
            </a:r>
            <a:endParaRPr lang="en-US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6000"/>
              <a:t>Common Noun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895600"/>
            <a:ext cx="5640388" cy="1752600"/>
          </a:xfrm>
        </p:spPr>
        <p:txBody>
          <a:bodyPr/>
          <a:lstStyle/>
          <a:p>
            <a:pPr algn="l"/>
            <a:r>
              <a:rPr lang="en-US" altLang="en-US" dirty="0"/>
              <a:t>It is not </a:t>
            </a:r>
            <a:r>
              <a:rPr lang="en-US" altLang="en-US" dirty="0" smtClean="0"/>
              <a:t>capitalized.</a:t>
            </a:r>
            <a:endParaRPr lang="en-US" altLang="en-US" dirty="0"/>
          </a:p>
        </p:txBody>
      </p:sp>
      <p:sp>
        <p:nvSpPr>
          <p:cNvPr id="23556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2743200" y="4876800"/>
            <a:ext cx="2438400" cy="137160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6000"/>
              <a:t>Proper Noun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048000"/>
            <a:ext cx="5640388" cy="1752600"/>
          </a:xfrm>
        </p:spPr>
        <p:txBody>
          <a:bodyPr/>
          <a:lstStyle/>
          <a:p>
            <a:pPr algn="l"/>
            <a:r>
              <a:rPr lang="en-US" altLang="en-US" dirty="0"/>
              <a:t>It is </a:t>
            </a:r>
            <a:r>
              <a:rPr lang="en-US" altLang="en-US" dirty="0" smtClean="0"/>
              <a:t>capitalized.</a:t>
            </a:r>
            <a:endParaRPr lang="en-US" altLang="en-US" dirty="0"/>
          </a:p>
        </p:txBody>
      </p:sp>
      <p:sp>
        <p:nvSpPr>
          <p:cNvPr id="1741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743200" y="4876800"/>
            <a:ext cx="2438400" cy="137160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63525" y="2362200"/>
            <a:ext cx="7386638" cy="3581400"/>
          </a:xfrm>
        </p:spPr>
        <p:txBody>
          <a:bodyPr/>
          <a:lstStyle/>
          <a:p>
            <a:r>
              <a:rPr lang="en-US" altLang="en-US" sz="4800" dirty="0"/>
              <a:t>All of </a:t>
            </a:r>
            <a:r>
              <a:rPr lang="en-US" altLang="en-US" sz="4800" dirty="0" smtClean="0">
                <a:hlinkClick r:id="rId2" action="ppaction://hlinksldjump"/>
              </a:rPr>
              <a:t>Rahul’s</a:t>
            </a:r>
            <a:r>
              <a:rPr lang="en-US" altLang="en-US" sz="4800" dirty="0" smtClean="0"/>
              <a:t> </a:t>
            </a:r>
            <a:r>
              <a:rPr lang="en-US" altLang="en-US" sz="4800" dirty="0"/>
              <a:t>paper is missing from </a:t>
            </a:r>
            <a:r>
              <a:rPr lang="en-US" altLang="en-US" sz="4800" dirty="0" smtClean="0"/>
              <a:t>his </a:t>
            </a:r>
            <a:r>
              <a:rPr lang="en-US" altLang="en-US" sz="4800" dirty="0">
                <a:hlinkClick r:id="" action="ppaction://hlinkshowjump?jump=nextslide"/>
              </a:rPr>
              <a:t>notebook</a:t>
            </a:r>
            <a:r>
              <a:rPr lang="en-US" altLang="en-US" sz="4800" dirty="0"/>
              <a:t>.</a:t>
            </a: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838200"/>
            <a:ext cx="7477125" cy="1143000"/>
          </a:xfrm>
        </p:spPr>
        <p:txBody>
          <a:bodyPr/>
          <a:lstStyle/>
          <a:p>
            <a:endParaRPr lang="en-US" altLang="en-US" sz="3600" dirty="0"/>
          </a:p>
        </p:txBody>
      </p:sp>
      <p:pic>
        <p:nvPicPr>
          <p:cNvPr id="18437" name="Picture 5" descr="notebook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267200"/>
            <a:ext cx="2590800" cy="23685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9" name="AutoShape 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81000" y="4648200"/>
            <a:ext cx="2819400" cy="1981200"/>
          </a:xfrm>
          <a:prstGeom prst="rightArrow">
            <a:avLst>
              <a:gd name="adj1" fmla="val 50000"/>
              <a:gd name="adj2" fmla="val 3557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457200" y="5181600"/>
            <a:ext cx="2133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400" b="1">
                <a:hlinkClick r:id="rId4" action="ppaction://hlinksldjump"/>
              </a:rPr>
              <a:t>Next Sentence</a:t>
            </a:r>
            <a:endParaRPr lang="en-US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6000"/>
              <a:t>Common Noun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895600"/>
            <a:ext cx="5640388" cy="1752600"/>
          </a:xfrm>
        </p:spPr>
        <p:txBody>
          <a:bodyPr/>
          <a:lstStyle/>
          <a:p>
            <a:pPr algn="l"/>
            <a:r>
              <a:rPr lang="en-US" altLang="en-US" dirty="0"/>
              <a:t>It is not </a:t>
            </a:r>
            <a:r>
              <a:rPr lang="en-US" altLang="en-US" dirty="0" smtClean="0"/>
              <a:t>capitalized.</a:t>
            </a:r>
            <a:endParaRPr lang="en-US" altLang="en-US" dirty="0"/>
          </a:p>
        </p:txBody>
      </p:sp>
      <p:sp>
        <p:nvSpPr>
          <p:cNvPr id="24580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2743200" y="4876800"/>
            <a:ext cx="2438400" cy="137160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6000"/>
              <a:t>Proper Noun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0" y="2971800"/>
            <a:ext cx="5640388" cy="1752600"/>
          </a:xfrm>
        </p:spPr>
        <p:txBody>
          <a:bodyPr/>
          <a:lstStyle/>
          <a:p>
            <a:pPr algn="l"/>
            <a:r>
              <a:rPr lang="en-US" altLang="en-US" dirty="0"/>
              <a:t>It is </a:t>
            </a:r>
            <a:r>
              <a:rPr lang="en-US" altLang="en-US" dirty="0" smtClean="0"/>
              <a:t>capitalized.</a:t>
            </a:r>
            <a:endParaRPr lang="en-US" altLang="en-US" dirty="0"/>
          </a:p>
        </p:txBody>
      </p:sp>
      <p:sp>
        <p:nvSpPr>
          <p:cNvPr id="2048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743200" y="4876800"/>
            <a:ext cx="2438400" cy="137160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263525" y="2438400"/>
            <a:ext cx="7386638" cy="3657600"/>
          </a:xfrm>
        </p:spPr>
        <p:txBody>
          <a:bodyPr/>
          <a:lstStyle/>
          <a:p>
            <a:r>
              <a:rPr lang="en-US" altLang="en-US" sz="6000" dirty="0"/>
              <a:t>My parents </a:t>
            </a:r>
            <a:r>
              <a:rPr lang="en-US" altLang="en-US" sz="6000" dirty="0" smtClean="0"/>
              <a:t>went to new </a:t>
            </a:r>
            <a:r>
              <a:rPr lang="en-US" altLang="en-US" sz="6000" dirty="0" err="1" smtClean="0"/>
              <a:t>delhi</a:t>
            </a:r>
            <a:r>
              <a:rPr lang="en-US" altLang="en-US" sz="6000" dirty="0" smtClean="0"/>
              <a:t> last </a:t>
            </a:r>
            <a:r>
              <a:rPr lang="en-US" altLang="en-US" sz="6000" dirty="0" err="1"/>
              <a:t>sunday</a:t>
            </a:r>
            <a:r>
              <a:rPr lang="en-US" altLang="en-US" sz="6000" dirty="0"/>
              <a:t>.</a:t>
            </a: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7477125" cy="1143000"/>
          </a:xfrm>
        </p:spPr>
        <p:txBody>
          <a:bodyPr>
            <a:normAutofit fontScale="90000"/>
          </a:bodyPr>
          <a:lstStyle/>
          <a:p>
            <a:r>
              <a:rPr lang="en-US" altLang="en-US" sz="3600" dirty="0" smtClean="0"/>
              <a:t/>
            </a:r>
            <a:br>
              <a:rPr lang="en-US" altLang="en-US" sz="3600" dirty="0" smtClean="0"/>
            </a:br>
            <a:r>
              <a:rPr lang="en-US" altLang="en-US" sz="3600" dirty="0" smtClean="0"/>
              <a:t/>
            </a:r>
            <a:br>
              <a:rPr lang="en-US" altLang="en-US" sz="3600" dirty="0" smtClean="0"/>
            </a:br>
            <a:r>
              <a:rPr lang="en-US" altLang="en-US" sz="3600" dirty="0" smtClean="0"/>
              <a:t>Rewrite using capital letters where required…</a:t>
            </a:r>
            <a:br>
              <a:rPr lang="en-US" altLang="en-US" sz="3600" dirty="0" smtClean="0"/>
            </a:br>
            <a:r>
              <a:rPr lang="en-US" altLang="en-US" sz="3600" b="1" dirty="0" smtClean="0">
                <a:solidFill>
                  <a:schemeClr val="tx1"/>
                </a:solidFill>
              </a:rPr>
              <a:t>1)</a:t>
            </a:r>
            <a:r>
              <a:rPr lang="en-US" altLang="en-US" sz="3600" dirty="0" smtClean="0"/>
              <a:t/>
            </a:r>
            <a:br>
              <a:rPr lang="en-US" altLang="en-US" sz="3600" dirty="0" smtClean="0"/>
            </a:br>
            <a:endParaRPr lang="en-US" alt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02163" y="4249003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263525" y="2438400"/>
            <a:ext cx="7386638" cy="3657600"/>
          </a:xfrm>
        </p:spPr>
        <p:txBody>
          <a:bodyPr/>
          <a:lstStyle/>
          <a:p>
            <a:r>
              <a:rPr lang="en-US" altLang="en-US" sz="6000" dirty="0"/>
              <a:t>My parents </a:t>
            </a:r>
            <a:r>
              <a:rPr lang="en-US" altLang="en-US" sz="6000" dirty="0" smtClean="0"/>
              <a:t>went to </a:t>
            </a:r>
            <a:r>
              <a:rPr lang="en-US" altLang="en-US" sz="6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</a:t>
            </a:r>
            <a:r>
              <a:rPr lang="en-US" altLang="en-US" sz="6000" dirty="0" smtClean="0"/>
              <a:t>ew </a:t>
            </a:r>
            <a:r>
              <a:rPr lang="en-US" altLang="en-US" sz="6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</a:t>
            </a:r>
            <a:r>
              <a:rPr lang="en-US" altLang="en-US" sz="6000" dirty="0" smtClean="0"/>
              <a:t>elhi </a:t>
            </a:r>
            <a:r>
              <a:rPr lang="en-US" altLang="en-US" sz="6000" dirty="0"/>
              <a:t>last </a:t>
            </a:r>
            <a:r>
              <a:rPr lang="en-US" altLang="en-US" sz="6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  <a:r>
              <a:rPr lang="en-US" altLang="en-US" sz="6000" dirty="0"/>
              <a:t>unday.</a:t>
            </a: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7477125" cy="1143000"/>
          </a:xfrm>
        </p:spPr>
        <p:txBody>
          <a:bodyPr/>
          <a:lstStyle/>
          <a:p>
            <a:endParaRPr lang="en-US" altLang="en-US" sz="3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02163" y="4249003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263525" y="2438400"/>
            <a:ext cx="7386638" cy="3657600"/>
          </a:xfrm>
        </p:spPr>
        <p:txBody>
          <a:bodyPr/>
          <a:lstStyle/>
          <a:p>
            <a:r>
              <a:rPr lang="en-US" altLang="en-US" sz="6000" dirty="0"/>
              <a:t>Uncle </a:t>
            </a:r>
            <a:r>
              <a:rPr lang="en-US" altLang="en-US" sz="6000" dirty="0" smtClean="0"/>
              <a:t>raj </a:t>
            </a:r>
            <a:r>
              <a:rPr lang="en-US" altLang="en-US" sz="6000" dirty="0"/>
              <a:t>used to live in </a:t>
            </a:r>
            <a:r>
              <a:rPr lang="en-US" altLang="en-US" sz="6000" dirty="0" err="1" smtClean="0"/>
              <a:t>agra</a:t>
            </a:r>
            <a:r>
              <a:rPr lang="en-US" altLang="en-US" sz="6000" dirty="0" smtClean="0"/>
              <a:t>.</a:t>
            </a:r>
            <a:endParaRPr lang="en-US" altLang="en-US" sz="6000" dirty="0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7477125" cy="1143000"/>
          </a:xfrm>
        </p:spPr>
        <p:txBody>
          <a:bodyPr>
            <a:normAutofit fontScale="90000"/>
          </a:bodyPr>
          <a:lstStyle/>
          <a:p>
            <a:r>
              <a:rPr lang="en-US" altLang="en-US" sz="3600" dirty="0" smtClean="0">
                <a:solidFill>
                  <a:schemeClr val="tx1"/>
                </a:solidFill>
              </a:rPr>
              <a:t/>
            </a:r>
            <a:br>
              <a:rPr lang="en-US" altLang="en-US" sz="3600" dirty="0" smtClean="0">
                <a:solidFill>
                  <a:schemeClr val="tx1"/>
                </a:solidFill>
              </a:rPr>
            </a:br>
            <a:r>
              <a:rPr lang="en-US" altLang="en-US" sz="3600" dirty="0" smtClean="0">
                <a:solidFill>
                  <a:schemeClr val="tx1"/>
                </a:solidFill>
              </a:rPr>
              <a:t/>
            </a:r>
            <a:br>
              <a:rPr lang="en-US" altLang="en-US" sz="3600" dirty="0" smtClean="0">
                <a:solidFill>
                  <a:schemeClr val="tx1"/>
                </a:solidFill>
              </a:rPr>
            </a:br>
            <a:r>
              <a:rPr lang="en-US" altLang="en-US" sz="3600" b="1" dirty="0" smtClean="0">
                <a:solidFill>
                  <a:schemeClr val="tx1"/>
                </a:solidFill>
              </a:rPr>
              <a:t>2)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pic>
        <p:nvPicPr>
          <p:cNvPr id="27652" name="Picture 4" descr="manlisten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343400"/>
            <a:ext cx="2590800" cy="21463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263525" y="2438400"/>
            <a:ext cx="7386638" cy="3657600"/>
          </a:xfrm>
        </p:spPr>
        <p:txBody>
          <a:bodyPr/>
          <a:lstStyle/>
          <a:p>
            <a:r>
              <a:rPr lang="en-US" altLang="en-US" sz="6000" dirty="0"/>
              <a:t>Uncle </a:t>
            </a:r>
            <a:r>
              <a:rPr lang="en-US" altLang="en-US" sz="6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</a:t>
            </a:r>
            <a:r>
              <a:rPr lang="en-US" altLang="en-US" sz="6000" dirty="0" smtClean="0"/>
              <a:t>aj </a:t>
            </a:r>
            <a:r>
              <a:rPr lang="en-US" altLang="en-US" sz="6000" dirty="0"/>
              <a:t>used to live in </a:t>
            </a:r>
            <a:r>
              <a:rPr lang="en-US" altLang="en-US" sz="6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</a:t>
            </a:r>
            <a:r>
              <a:rPr lang="en-US" altLang="en-US" sz="6000" dirty="0" smtClean="0"/>
              <a:t>gra.</a:t>
            </a:r>
            <a:endParaRPr lang="en-US" altLang="en-US" sz="6000" dirty="0"/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7477125" cy="1143000"/>
          </a:xfrm>
        </p:spPr>
        <p:txBody>
          <a:bodyPr/>
          <a:lstStyle/>
          <a:p>
            <a:endParaRPr lang="en-US" altLang="en-US" sz="3600" dirty="0"/>
          </a:p>
        </p:txBody>
      </p:sp>
      <p:pic>
        <p:nvPicPr>
          <p:cNvPr id="33796" name="Picture 4" descr="manlisten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343400"/>
            <a:ext cx="2590800" cy="21463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5638800" y="5105400"/>
            <a:ext cx="1676400" cy="129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263525" y="2438400"/>
            <a:ext cx="7386638" cy="3657600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US" altLang="en-US" sz="6000" dirty="0"/>
              <a:t>We heard the </a:t>
            </a:r>
            <a:r>
              <a:rPr lang="en-US" altLang="en-US" sz="6000" dirty="0" smtClean="0"/>
              <a:t>prime minister’s </a:t>
            </a:r>
            <a:r>
              <a:rPr lang="en-US" altLang="en-US" sz="6000" dirty="0"/>
              <a:t>speech on television in </a:t>
            </a:r>
            <a:r>
              <a:rPr lang="en-US" altLang="en-US" sz="6000" dirty="0" err="1"/>
              <a:t>january</a:t>
            </a:r>
            <a:r>
              <a:rPr lang="en-US" altLang="en-US" sz="6000" dirty="0"/>
              <a:t>.</a:t>
            </a: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7477125" cy="1143000"/>
          </a:xfrm>
        </p:spPr>
        <p:txBody>
          <a:bodyPr>
            <a:normAutofit fontScale="90000"/>
          </a:bodyPr>
          <a:lstStyle/>
          <a:p>
            <a:r>
              <a:rPr lang="en-US" altLang="en-US" sz="3600" dirty="0" smtClean="0"/>
              <a:t/>
            </a:r>
            <a:br>
              <a:rPr lang="en-US" altLang="en-US" sz="3600" dirty="0" smtClean="0"/>
            </a:br>
            <a:r>
              <a:rPr lang="en-US" altLang="en-US" sz="3600" dirty="0" smtClean="0"/>
              <a:t/>
            </a:r>
            <a:br>
              <a:rPr lang="en-US" altLang="en-US" sz="3600" dirty="0" smtClean="0"/>
            </a:br>
            <a:r>
              <a:rPr lang="en-US" altLang="en-US" sz="3600" b="1" dirty="0" smtClean="0">
                <a:solidFill>
                  <a:schemeClr val="tx1"/>
                </a:solidFill>
              </a:rPr>
              <a:t>3)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pic>
        <p:nvPicPr>
          <p:cNvPr id="29700" name="Picture 4" descr="tvs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800600"/>
            <a:ext cx="2100263" cy="17319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263525" y="2438400"/>
            <a:ext cx="7386638" cy="3657600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US" altLang="en-US" sz="6000" dirty="0"/>
              <a:t>We heard the </a:t>
            </a:r>
            <a:r>
              <a:rPr lang="en-US" altLang="en-US" sz="6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</a:t>
            </a:r>
            <a:r>
              <a:rPr lang="en-US" altLang="en-US" sz="6000" dirty="0" smtClean="0"/>
              <a:t>rime </a:t>
            </a:r>
            <a:r>
              <a:rPr lang="en-US" altLang="en-US" sz="6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</a:t>
            </a:r>
            <a:r>
              <a:rPr lang="en-US" altLang="en-US" sz="6000" dirty="0" smtClean="0"/>
              <a:t>inister’s speech </a:t>
            </a:r>
            <a:r>
              <a:rPr lang="en-US" altLang="en-US" sz="6000" dirty="0"/>
              <a:t>on television in </a:t>
            </a:r>
            <a:r>
              <a:rPr lang="en-US" altLang="en-US" sz="6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</a:t>
            </a:r>
            <a:r>
              <a:rPr lang="en-US" altLang="en-US" sz="6000" dirty="0"/>
              <a:t>anuary.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5562600" y="5105400"/>
            <a:ext cx="1676400" cy="129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  <p:pic>
        <p:nvPicPr>
          <p:cNvPr id="34821" name="Picture 5" descr="tvs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800600"/>
            <a:ext cx="2100263" cy="17319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263525" y="2438400"/>
            <a:ext cx="7386638" cy="3657600"/>
          </a:xfrm>
        </p:spPr>
        <p:txBody>
          <a:bodyPr/>
          <a:lstStyle/>
          <a:p>
            <a:r>
              <a:rPr lang="en-US" altLang="en-US" sz="6000" dirty="0"/>
              <a:t>Both </a:t>
            </a:r>
            <a:r>
              <a:rPr lang="en-US" altLang="en-US" sz="6000" dirty="0" err="1" smtClean="0"/>
              <a:t>rahul</a:t>
            </a:r>
            <a:r>
              <a:rPr lang="en-US" altLang="en-US" sz="6000" dirty="0" smtClean="0"/>
              <a:t> </a:t>
            </a:r>
            <a:r>
              <a:rPr lang="en-US" altLang="en-US" sz="6000" dirty="0"/>
              <a:t>and </a:t>
            </a:r>
            <a:r>
              <a:rPr lang="en-US" altLang="en-US" sz="6000" dirty="0" err="1" smtClean="0"/>
              <a:t>anjali</a:t>
            </a:r>
            <a:r>
              <a:rPr lang="en-US" altLang="en-US" sz="6000" dirty="0" smtClean="0"/>
              <a:t> </a:t>
            </a:r>
            <a:r>
              <a:rPr lang="en-US" altLang="en-US" sz="6000" dirty="0"/>
              <a:t>visited </a:t>
            </a:r>
            <a:r>
              <a:rPr lang="en-US" altLang="en-US" sz="6000" dirty="0" smtClean="0"/>
              <a:t>botanical garden.</a:t>
            </a:r>
            <a:endParaRPr lang="en-US" altLang="en-US" sz="6000" dirty="0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609600"/>
            <a:ext cx="7477125" cy="1143000"/>
          </a:xfrm>
        </p:spPr>
        <p:txBody>
          <a:bodyPr>
            <a:normAutofit fontScale="90000"/>
          </a:bodyPr>
          <a:lstStyle/>
          <a:p>
            <a:r>
              <a:rPr lang="en-US" altLang="en-US" sz="3600" dirty="0" smtClean="0"/>
              <a:t/>
            </a:r>
            <a:br>
              <a:rPr lang="en-US" altLang="en-US" sz="3600" dirty="0" smtClean="0"/>
            </a:br>
            <a:r>
              <a:rPr lang="en-US" altLang="en-US" sz="3600" dirty="0" smtClean="0"/>
              <a:t/>
            </a:r>
            <a:br>
              <a:rPr lang="en-US" altLang="en-US" sz="3600" dirty="0" smtClean="0"/>
            </a:br>
            <a:r>
              <a:rPr lang="en-US" altLang="en-US" sz="3600" b="1" dirty="0" smtClean="0">
                <a:solidFill>
                  <a:schemeClr val="tx1"/>
                </a:solidFill>
              </a:rPr>
              <a:t>4)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4724401"/>
            <a:ext cx="2281404" cy="2057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263525" y="2438400"/>
            <a:ext cx="7386638" cy="3657600"/>
          </a:xfrm>
        </p:spPr>
        <p:txBody>
          <a:bodyPr/>
          <a:lstStyle/>
          <a:p>
            <a:r>
              <a:rPr lang="en-US" altLang="en-US" sz="6000" dirty="0"/>
              <a:t>Both </a:t>
            </a:r>
            <a:r>
              <a:rPr lang="en-US" altLang="en-US" sz="6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</a:t>
            </a:r>
            <a:r>
              <a:rPr lang="en-US" altLang="en-US" sz="6000" dirty="0" smtClean="0"/>
              <a:t>ahul </a:t>
            </a:r>
            <a:r>
              <a:rPr lang="en-US" altLang="en-US" sz="6000" dirty="0"/>
              <a:t>and </a:t>
            </a:r>
            <a:r>
              <a:rPr lang="en-US" altLang="en-US" sz="60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</a:t>
            </a:r>
            <a:r>
              <a:rPr lang="en-US" altLang="en-US" sz="6000" dirty="0" err="1" smtClean="0"/>
              <a:t>njali</a:t>
            </a:r>
            <a:r>
              <a:rPr lang="en-US" altLang="en-US" sz="6000" dirty="0" smtClean="0"/>
              <a:t> </a:t>
            </a:r>
            <a:r>
              <a:rPr lang="en-US" altLang="en-US" sz="6000" dirty="0" smtClean="0"/>
              <a:t>visited the </a:t>
            </a:r>
            <a:r>
              <a:rPr lang="en-US" altLang="en-US" sz="6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</a:t>
            </a:r>
            <a:r>
              <a:rPr lang="en-US" altLang="en-US" sz="6000" dirty="0" smtClean="0"/>
              <a:t>otanical </a:t>
            </a:r>
            <a:r>
              <a:rPr lang="en-US" altLang="en-US" sz="6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</a:t>
            </a:r>
            <a:r>
              <a:rPr lang="en-US" altLang="en-US" sz="6000" dirty="0" smtClean="0"/>
              <a:t>arden.</a:t>
            </a:r>
            <a:endParaRPr lang="en-US" altLang="en-US" sz="6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805149"/>
            <a:ext cx="2281404" cy="2057400"/>
          </a:xfrm>
          <a:prstGeom prst="rect">
            <a:avLst/>
          </a:prstGeom>
        </p:spPr>
      </p:pic>
      <p:pic>
        <p:nvPicPr>
          <p:cNvPr id="2051" name="Picture 3" descr="C:\Users\Shesh\Desktop\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5663" y="457200"/>
            <a:ext cx="235267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altLang="en-US" sz="6000" dirty="0" smtClean="0"/>
              <a:t>Thank you.</a:t>
            </a:r>
            <a:endParaRPr lang="en-US" altLang="en-US" sz="6000" dirty="0"/>
          </a:p>
        </p:txBody>
      </p:sp>
      <p:sp>
        <p:nvSpPr>
          <p:cNvPr id="36874" name="AutoShape 10">
            <a:hlinkClick r:id="rId2" action="ppaction://hlinkpres?slideindex=2&amp;slidetitle=Why?" highlightClick="1"/>
          </p:cNvPr>
          <p:cNvSpPr>
            <a:spLocks noChangeArrowheads="1"/>
          </p:cNvSpPr>
          <p:nvPr/>
        </p:nvSpPr>
        <p:spPr bwMode="auto">
          <a:xfrm>
            <a:off x="3352800" y="3657600"/>
            <a:ext cx="1676400" cy="12192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N"/>
          </a:p>
        </p:txBody>
      </p:sp>
      <p:pic>
        <p:nvPicPr>
          <p:cNvPr id="36875" name="Picture 11" descr="logo-projectla1">
            <a:hlinkClick r:id="rId2" action="ppaction://hlinkpres?slideindex=2&amp;slidetitle=Why?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714750"/>
            <a:ext cx="762000" cy="704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6" name="Text Box 12"/>
          <p:cNvSpPr txBox="1">
            <a:spLocks noChangeArrowheads="1"/>
          </p:cNvSpPr>
          <p:nvPr/>
        </p:nvSpPr>
        <p:spPr bwMode="auto">
          <a:xfrm>
            <a:off x="3581400" y="4327525"/>
            <a:ext cx="1219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2000" b="1">
                <a:latin typeface="Arial Unicode MS" panose="020B0604020202020204" pitchFamily="34" charset="-128"/>
                <a:hlinkClick r:id="rId2" action="ppaction://hlinkpres?slideindex=2&amp;slidetitle=Why?"/>
              </a:rPr>
              <a:t>MAIN</a:t>
            </a:r>
            <a:endParaRPr lang="en-US" altLang="en-US" sz="2000" b="1">
              <a:latin typeface="Arial Unicode MS" panose="020B060402020202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202</TotalTime>
  <Words>230</Words>
  <Application>Microsoft Office PowerPoint</Application>
  <PresentationFormat>On-screen Show (4:3)</PresentationFormat>
  <Paragraphs>50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Concourse</vt:lpstr>
      <vt:lpstr>Types of Nouns:   Common &amp; Proper Nouns</vt:lpstr>
      <vt:lpstr>Common Nouns </vt:lpstr>
      <vt:lpstr>Proper Nouns </vt:lpstr>
      <vt:lpstr>Is the underlined noun common or proper?</vt:lpstr>
      <vt:lpstr>Common Noun</vt:lpstr>
      <vt:lpstr>Proper Noun</vt:lpstr>
      <vt:lpstr>Slide 7</vt:lpstr>
      <vt:lpstr>Common Noun</vt:lpstr>
      <vt:lpstr>Proper Noun</vt:lpstr>
      <vt:lpstr>Slide 10</vt:lpstr>
      <vt:lpstr>Common Noun</vt:lpstr>
      <vt:lpstr>Proper Noun</vt:lpstr>
      <vt:lpstr>Slide 13</vt:lpstr>
      <vt:lpstr>Common Noun</vt:lpstr>
      <vt:lpstr>Proper Noun</vt:lpstr>
      <vt:lpstr>  Rewrite using capital letters where required… 1) </vt:lpstr>
      <vt:lpstr>Slide 17</vt:lpstr>
      <vt:lpstr>  2)</vt:lpstr>
      <vt:lpstr>Slide 19</vt:lpstr>
      <vt:lpstr>  3)</vt:lpstr>
      <vt:lpstr>Slide 21</vt:lpstr>
      <vt:lpstr>  4)</vt:lpstr>
      <vt:lpstr>Slide 23</vt:lpstr>
      <vt:lpstr>Thank you.</vt:lpstr>
    </vt:vector>
  </TitlesOfParts>
  <Company>Jefferson County Schools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Types of Nouns:   Common &amp; Proper Nouns</dc:title>
  <dc:creator>Jefferson County Schools</dc:creator>
  <cp:lastModifiedBy>Shesh</cp:lastModifiedBy>
  <cp:revision>36</cp:revision>
  <dcterms:created xsi:type="dcterms:W3CDTF">2001-12-24T00:14:25Z</dcterms:created>
  <dcterms:modified xsi:type="dcterms:W3CDTF">2016-04-12T14:37:50Z</dcterms:modified>
</cp:coreProperties>
</file>